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4"/>
  </p:notesMasterIdLst>
  <p:sldIdLst>
    <p:sldId id="262" r:id="rId2"/>
    <p:sldId id="263" r:id="rId3"/>
  </p:sldIdLst>
  <p:sldSz cx="9144000" cy="6858000" type="screen4x3"/>
  <p:notesSz cx="6805613"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290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関 悟" initials="関" lastIdx="2" clrIdx="0">
    <p:extLst>
      <p:ext uri="{19B8F6BF-5375-455C-9EA6-DF929625EA0E}">
        <p15:presenceInfo xmlns:p15="http://schemas.microsoft.com/office/powerpoint/2012/main" userId="eae6fd64011e24a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317" autoAdjust="0"/>
    <p:restoredTop sz="95013" autoAdjust="0"/>
  </p:normalViewPr>
  <p:slideViewPr>
    <p:cSldViewPr snapToGrid="0" showGuides="1">
      <p:cViewPr>
        <p:scale>
          <a:sx n="100" d="100"/>
          <a:sy n="100" d="100"/>
        </p:scale>
        <p:origin x="282" y="-1188"/>
      </p:cViewPr>
      <p:guideLst>
        <p:guide orient="horz" pos="2137"/>
        <p:guide pos="2903"/>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9-02T20:00:49.581" idx="2">
    <p:pos x="10" y="10"/>
    <p:text>バイオマスエネルギーの地産地消の事業化をゼロから支援</p:text>
    <p:extLst>
      <p:ext uri="{C676402C-5697-4E1C-873F-D02D1690AC5C}">
        <p15:threadingInfo xmlns:p15="http://schemas.microsoft.com/office/powerpoint/2012/main" timeZoneBias="-54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8693"/>
          </a:xfrm>
          <a:prstGeom prst="rect">
            <a:avLst/>
          </a:prstGeom>
        </p:spPr>
        <p:txBody>
          <a:bodyPr vert="horz" lIns="91440" tIns="45720" rIns="91440" bIns="45720" rtlCol="0"/>
          <a:lstStyle>
            <a:lvl1pPr algn="r">
              <a:defRPr sz="1200"/>
            </a:lvl1pPr>
          </a:lstStyle>
          <a:p>
            <a:fld id="{91EF85E5-1D38-4164-BD1A-03DF214A4FF0}" type="datetimeFigureOut">
              <a:rPr kumimoji="1" lang="ja-JP" altLang="en-US" smtClean="0"/>
              <a:t>2022/9/3</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1987"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83307"/>
            <a:ext cx="544449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099"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7"/>
            <a:ext cx="2949099" cy="498692"/>
          </a:xfrm>
          <a:prstGeom prst="rect">
            <a:avLst/>
          </a:prstGeom>
        </p:spPr>
        <p:txBody>
          <a:bodyPr vert="horz" lIns="91440" tIns="45720" rIns="91440" bIns="45720" rtlCol="0" anchor="b"/>
          <a:lstStyle>
            <a:lvl1pPr algn="r">
              <a:defRPr sz="1200"/>
            </a:lvl1pPr>
          </a:lstStyle>
          <a:p>
            <a:fld id="{58815DEA-B377-4B3F-B855-557166FC4A98}" type="slidenum">
              <a:rPr kumimoji="1" lang="ja-JP" altLang="en-US" smtClean="0"/>
              <a:t>‹#›</a:t>
            </a:fld>
            <a:endParaRPr kumimoji="1" lang="ja-JP" altLang="en-US"/>
          </a:p>
        </p:txBody>
      </p:sp>
    </p:spTree>
    <p:extLst>
      <p:ext uri="{BB962C8B-B14F-4D97-AF65-F5344CB8AC3E}">
        <p14:creationId xmlns:p14="http://schemas.microsoft.com/office/powerpoint/2010/main" val="413810489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FB1DAEB-448E-42A0-A8D2-D104A7BDE476}" type="datetime1">
              <a:rPr kumimoji="1" lang="ja-JP" altLang="en-US" smtClean="0"/>
              <a:t>2022/9/3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2604523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6FC5FFF-18B4-4316-AC4C-67856861DCE5}" type="datetime1">
              <a:rPr kumimoji="1" lang="ja-JP" altLang="en-US" smtClean="0"/>
              <a:t>2022/9/3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906195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A45F9AC-2618-42FE-8C98-D269B4B19DD1}" type="datetime1">
              <a:rPr kumimoji="1" lang="ja-JP" altLang="en-US" smtClean="0"/>
              <a:t>2022/9/3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1525467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4F800BB-A6AA-4F0A-8A6A-878FE37365B4}" type="datetime1">
              <a:rPr kumimoji="1" lang="ja-JP" altLang="en-US" smtClean="0"/>
              <a:t>2022/9/3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2546810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1C757BF9-5EC8-4A15-8E85-945C866CEB82}" type="datetime1">
              <a:rPr kumimoji="1" lang="ja-JP" altLang="en-US" smtClean="0"/>
              <a:t>2022/9/3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3687675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1899F0F-B44C-48C2-A569-56122E4DCD5C}" type="datetime1">
              <a:rPr kumimoji="1" lang="ja-JP" altLang="en-US" smtClean="0"/>
              <a:t>2022/9/3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35132453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AAE9482-8783-4CDD-8DEC-CDDD7366D59A}" type="datetime1">
              <a:rPr kumimoji="1" lang="ja-JP" altLang="en-US" smtClean="0"/>
              <a:t>2022/9/3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287805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E85C65C-F262-4778-B3DB-6AF36B2DB993}" type="datetime1">
              <a:rPr kumimoji="1" lang="ja-JP" altLang="en-US" smtClean="0"/>
              <a:t>2022/9/3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1344596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B39477-BA29-4617-9D44-692E217ADF41}" type="datetime1">
              <a:rPr kumimoji="1" lang="ja-JP" altLang="en-US" smtClean="0"/>
              <a:t>2022/9/3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4598742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CF1EB86-7979-4256-9DBC-5C38E1070222}" type="datetime1">
              <a:rPr kumimoji="1" lang="ja-JP" altLang="en-US" smtClean="0"/>
              <a:t>2022/9/3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3984294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E6E6CA9-FCB9-4D20-8E3E-704AA90ADC7C}" type="datetime1">
              <a:rPr kumimoji="1" lang="ja-JP" altLang="en-US" smtClean="0"/>
              <a:t>2022/9/3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10592701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DA42D-B1F3-43EA-AAF9-561DB58E0969}" type="datetime1">
              <a:rPr kumimoji="1" lang="ja-JP" altLang="en-US" smtClean="0"/>
              <a:t>2022/9/3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B05C7B-E569-431A-AB6C-AF9C435074BB}" type="slidenum">
              <a:rPr kumimoji="1" lang="ja-JP" altLang="en-US" smtClean="0"/>
              <a:t>‹#›</a:t>
            </a:fld>
            <a:endParaRPr kumimoji="1" lang="ja-JP" altLang="en-US"/>
          </a:p>
        </p:txBody>
      </p:sp>
    </p:spTree>
    <p:extLst>
      <p:ext uri="{BB962C8B-B14F-4D97-AF65-F5344CB8AC3E}">
        <p14:creationId xmlns:p14="http://schemas.microsoft.com/office/powerpoint/2010/main" val="15052418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26FC5AA9-E2F4-402F-91AB-D7E609132E14}"/>
              </a:ext>
            </a:extLst>
          </p:cNvPr>
          <p:cNvGrpSpPr/>
          <p:nvPr/>
        </p:nvGrpSpPr>
        <p:grpSpPr>
          <a:xfrm>
            <a:off x="0" y="0"/>
            <a:ext cx="9143999" cy="6858000"/>
            <a:chOff x="138023" y="990599"/>
            <a:chExt cx="8885207" cy="5729377"/>
          </a:xfrm>
        </p:grpSpPr>
        <p:sp>
          <p:nvSpPr>
            <p:cNvPr id="13" name="正方形/長方形 12">
              <a:extLst>
                <a:ext uri="{FF2B5EF4-FFF2-40B4-BE49-F238E27FC236}">
                  <a16:creationId xmlns:a16="http://schemas.microsoft.com/office/drawing/2014/main" id="{F81F7C82-9653-4B2F-B1A2-E55E4132DE2A}"/>
                </a:ext>
              </a:extLst>
            </p:cNvPr>
            <p:cNvSpPr/>
            <p:nvPr/>
          </p:nvSpPr>
          <p:spPr>
            <a:xfrm>
              <a:off x="138023" y="990599"/>
              <a:ext cx="8885207" cy="572937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B71B6272-9578-4AD7-94D3-0911E9915BF7}"/>
                </a:ext>
              </a:extLst>
            </p:cNvPr>
            <p:cNvSpPr/>
            <p:nvPr/>
          </p:nvSpPr>
          <p:spPr>
            <a:xfrm>
              <a:off x="7470474" y="1007851"/>
              <a:ext cx="1544129" cy="26161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氏名　関　悟</a:t>
              </a:r>
            </a:p>
          </p:txBody>
        </p:sp>
        <p:sp>
          <p:nvSpPr>
            <p:cNvPr id="17" name="正方形/長方形 16">
              <a:extLst>
                <a:ext uri="{FF2B5EF4-FFF2-40B4-BE49-F238E27FC236}">
                  <a16:creationId xmlns:a16="http://schemas.microsoft.com/office/drawing/2014/main" id="{9236B8FA-D80E-4C49-9C16-67614A030609}"/>
                </a:ext>
              </a:extLst>
            </p:cNvPr>
            <p:cNvSpPr/>
            <p:nvPr/>
          </p:nvSpPr>
          <p:spPr>
            <a:xfrm>
              <a:off x="146649" y="999193"/>
              <a:ext cx="1544128" cy="26161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95000"/>
                      <a:lumOff val="5000"/>
                    </a:schemeClr>
                  </a:solidFill>
                  <a:latin typeface="メイリオ" panose="020B0604030504040204" pitchFamily="50" charset="-128"/>
                  <a:ea typeface="メイリオ" panose="020B0604030504040204" pitchFamily="50" charset="-128"/>
                </a:rPr>
                <a:t>支援実績シート</a:t>
              </a:r>
            </a:p>
          </p:txBody>
        </p:sp>
        <p:sp>
          <p:nvSpPr>
            <p:cNvPr id="21" name="正方形/長方形 20">
              <a:extLst>
                <a:ext uri="{FF2B5EF4-FFF2-40B4-BE49-F238E27FC236}">
                  <a16:creationId xmlns:a16="http://schemas.microsoft.com/office/drawing/2014/main" id="{C6E53F1A-1CC6-447A-886B-E7002F6D7DA6}"/>
                </a:ext>
              </a:extLst>
            </p:cNvPr>
            <p:cNvSpPr/>
            <p:nvPr/>
          </p:nvSpPr>
          <p:spPr>
            <a:xfrm>
              <a:off x="1708044" y="1006845"/>
              <a:ext cx="5762430" cy="2616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支援案件名　バイオマスエネルギーの地産地消の事業化をゼロから立ち上げ</a:t>
              </a:r>
            </a:p>
          </p:txBody>
        </p:sp>
        <p:cxnSp>
          <p:nvCxnSpPr>
            <p:cNvPr id="16" name="直線コネクタ 15">
              <a:extLst>
                <a:ext uri="{FF2B5EF4-FFF2-40B4-BE49-F238E27FC236}">
                  <a16:creationId xmlns:a16="http://schemas.microsoft.com/office/drawing/2014/main" id="{BB22B3DD-B89A-4FFA-BFB7-AACFA445A7C0}"/>
                </a:ext>
              </a:extLst>
            </p:cNvPr>
            <p:cNvCxnSpPr>
              <a:cxnSpLocks/>
            </p:cNvCxnSpPr>
            <p:nvPr/>
          </p:nvCxnSpPr>
          <p:spPr>
            <a:xfrm>
              <a:off x="146649" y="1269429"/>
              <a:ext cx="8876581" cy="0"/>
            </a:xfrm>
            <a:prstGeom prst="line">
              <a:avLst/>
            </a:prstGeom>
            <a:ln w="28575">
              <a:solidFill>
                <a:schemeClr val="accent2">
                  <a:lumMod val="60000"/>
                  <a:lumOff val="40000"/>
                </a:schemeClr>
              </a:solidFill>
              <a:prstDash val="solid"/>
            </a:ln>
          </p:spPr>
          <p:style>
            <a:lnRef idx="1">
              <a:schemeClr val="accent1"/>
            </a:lnRef>
            <a:fillRef idx="0">
              <a:schemeClr val="accent1"/>
            </a:fillRef>
            <a:effectRef idx="0">
              <a:schemeClr val="accent1"/>
            </a:effectRef>
            <a:fontRef idx="minor">
              <a:schemeClr val="tx1"/>
            </a:fontRef>
          </p:style>
        </p:cxnSp>
        <p:sp>
          <p:nvSpPr>
            <p:cNvPr id="19" name="四角形: 角を丸くする 18">
              <a:extLst>
                <a:ext uri="{FF2B5EF4-FFF2-40B4-BE49-F238E27FC236}">
                  <a16:creationId xmlns:a16="http://schemas.microsoft.com/office/drawing/2014/main" id="{CAD0E96C-5EF0-424E-92BA-454D72C8DC0D}"/>
                </a:ext>
              </a:extLst>
            </p:cNvPr>
            <p:cNvSpPr/>
            <p:nvPr/>
          </p:nvSpPr>
          <p:spPr>
            <a:xfrm>
              <a:off x="241540" y="1578632"/>
              <a:ext cx="8652294" cy="724615"/>
            </a:xfrm>
            <a:prstGeom prst="roundRect">
              <a:avLst>
                <a:gd name="adj" fmla="val 595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9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B3BEB2D6-3D46-464E-B611-F91FEA1225C9}"/>
                </a:ext>
              </a:extLst>
            </p:cNvPr>
            <p:cNvSpPr txBox="1"/>
            <p:nvPr/>
          </p:nvSpPr>
          <p:spPr>
            <a:xfrm>
              <a:off x="250166" y="1319104"/>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支援案件（経験）概要</a:t>
              </a:r>
            </a:p>
          </p:txBody>
        </p:sp>
        <p:sp>
          <p:nvSpPr>
            <p:cNvPr id="2" name="正方形/長方形 1">
              <a:extLst>
                <a:ext uri="{FF2B5EF4-FFF2-40B4-BE49-F238E27FC236}">
                  <a16:creationId xmlns:a16="http://schemas.microsoft.com/office/drawing/2014/main" id="{6C2CBDBE-83D1-4573-A86E-F801F077FFCE}"/>
                </a:ext>
              </a:extLst>
            </p:cNvPr>
            <p:cNvSpPr/>
            <p:nvPr/>
          </p:nvSpPr>
          <p:spPr>
            <a:xfrm>
              <a:off x="241540" y="2612418"/>
              <a:ext cx="4278702" cy="399403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286746D9-A374-4445-A748-F3DA7E191C09}"/>
                </a:ext>
              </a:extLst>
            </p:cNvPr>
            <p:cNvSpPr/>
            <p:nvPr/>
          </p:nvSpPr>
          <p:spPr>
            <a:xfrm>
              <a:off x="4632385" y="2612418"/>
              <a:ext cx="4278702" cy="399403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0" name="テキスト ボックス 19">
              <a:extLst>
                <a:ext uri="{FF2B5EF4-FFF2-40B4-BE49-F238E27FC236}">
                  <a16:creationId xmlns:a16="http://schemas.microsoft.com/office/drawing/2014/main" id="{5BF3B1BD-B76F-429F-80CE-438F05D49DED}"/>
                </a:ext>
              </a:extLst>
            </p:cNvPr>
            <p:cNvSpPr txBox="1"/>
            <p:nvPr/>
          </p:nvSpPr>
          <p:spPr>
            <a:xfrm>
              <a:off x="250166" y="2360979"/>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支援状況（経験内容）</a:t>
              </a:r>
            </a:p>
          </p:txBody>
        </p:sp>
        <p:sp>
          <p:nvSpPr>
            <p:cNvPr id="23" name="テキスト ボックス 22">
              <a:extLst>
                <a:ext uri="{FF2B5EF4-FFF2-40B4-BE49-F238E27FC236}">
                  <a16:creationId xmlns:a16="http://schemas.microsoft.com/office/drawing/2014/main" id="{C6780844-7428-46BB-8B97-26018333793E}"/>
                </a:ext>
              </a:extLst>
            </p:cNvPr>
            <p:cNvSpPr txBox="1"/>
            <p:nvPr/>
          </p:nvSpPr>
          <p:spPr>
            <a:xfrm>
              <a:off x="4632385" y="2360979"/>
              <a:ext cx="441122"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結果</a:t>
              </a:r>
            </a:p>
          </p:txBody>
        </p:sp>
        <p:sp>
          <p:nvSpPr>
            <p:cNvPr id="3" name="テキスト ボックス 2">
              <a:extLst>
                <a:ext uri="{FF2B5EF4-FFF2-40B4-BE49-F238E27FC236}">
                  <a16:creationId xmlns:a16="http://schemas.microsoft.com/office/drawing/2014/main" id="{05EAEA8D-E288-4D37-BB47-C5504E34CAE2}"/>
                </a:ext>
              </a:extLst>
            </p:cNvPr>
            <p:cNvSpPr txBox="1"/>
            <p:nvPr/>
          </p:nvSpPr>
          <p:spPr>
            <a:xfrm>
              <a:off x="393598" y="1592895"/>
              <a:ext cx="8288685" cy="642814"/>
            </a:xfrm>
            <a:prstGeom prst="rect">
              <a:avLst/>
            </a:prstGeom>
            <a:noFill/>
          </p:spPr>
          <p:txBody>
            <a:bodyPr wrap="square" rtlCol="0">
              <a:spAutoFit/>
            </a:bodyPr>
            <a:lstStyle/>
            <a:p>
              <a:r>
                <a:rPr kumimoji="1" lang="ja-JP" altLang="en-US" sz="1100" dirty="0">
                  <a:latin typeface="メイリオ" panose="020B0604030504040204" pitchFamily="50" charset="-128"/>
                  <a:ea typeface="メイリオ" panose="020B0604030504040204" pitchFamily="50" charset="-128"/>
                </a:rPr>
                <a:t>バイオマスペレット燃料は</a:t>
              </a:r>
              <a:r>
                <a:rPr kumimoji="1" lang="en-US" altLang="ja-JP" sz="1100" dirty="0">
                  <a:latin typeface="メイリオ" panose="020B0604030504040204" pitchFamily="50" charset="-128"/>
                  <a:ea typeface="メイリオ" panose="020B0604030504040204" pitchFamily="50" charset="-128"/>
                </a:rPr>
                <a:t>100</a:t>
              </a:r>
              <a:r>
                <a:rPr kumimoji="1" lang="ja-JP" altLang="en-US" sz="1100" dirty="0">
                  <a:latin typeface="メイリオ" panose="020B0604030504040204" pitchFamily="50" charset="-128"/>
                  <a:ea typeface="メイリオ" panose="020B0604030504040204" pitchFamily="50" charset="-128"/>
                </a:rPr>
                <a:t>％木本であるが、日本で初めて草本を主原料とするペレット燃料の製造に成功した。</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資源作物生産のため耕作放棄地８ｈａを農地に復元。</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ペレットの実需者は、年間</a:t>
              </a:r>
              <a:r>
                <a:rPr kumimoji="1" lang="en-US" altLang="ja-JP" sz="1100" dirty="0">
                  <a:latin typeface="メイリオ" panose="020B0604030504040204" pitchFamily="50" charset="-128"/>
                  <a:ea typeface="メイリオ" panose="020B0604030504040204" pitchFamily="50" charset="-128"/>
                </a:rPr>
                <a:t>1,000</a:t>
              </a:r>
              <a:r>
                <a:rPr kumimoji="1" lang="ja-JP" altLang="en-US" sz="1100" dirty="0">
                  <a:latin typeface="メイリオ" panose="020B0604030504040204" pitchFamily="50" charset="-128"/>
                  <a:ea typeface="メイリオ" panose="020B0604030504040204" pitchFamily="50" charset="-128"/>
                </a:rPr>
                <a:t>㎘の灯油の使用を減らした。</a:t>
              </a:r>
              <a:endParaRPr kumimoji="1" lang="en-US" altLang="ja-JP" sz="1100" dirty="0">
                <a:latin typeface="メイリオ" panose="020B0604030504040204" pitchFamily="50" charset="-128"/>
                <a:ea typeface="メイリオ" panose="020B0604030504040204" pitchFamily="50" charset="-128"/>
              </a:endParaRPr>
            </a:p>
            <a:p>
              <a:r>
                <a:rPr kumimoji="1" lang="ja-JP" altLang="en-US" sz="1100" dirty="0">
                  <a:latin typeface="メイリオ" panose="020B0604030504040204" pitchFamily="50" charset="-128"/>
                  <a:ea typeface="メイリオ" panose="020B0604030504040204" pitchFamily="50" charset="-128"/>
                </a:rPr>
                <a:t>資源作物生産からペレット製造販売を通じて</a:t>
              </a:r>
              <a:r>
                <a:rPr kumimoji="1" lang="en-US" altLang="ja-JP" sz="1100" dirty="0">
                  <a:latin typeface="メイリオ" panose="020B0604030504040204" pitchFamily="50" charset="-128"/>
                  <a:ea typeface="メイリオ" panose="020B0604030504040204" pitchFamily="50" charset="-128"/>
                </a:rPr>
                <a:t>1.5</a:t>
              </a:r>
              <a:r>
                <a:rPr kumimoji="1" lang="ja-JP" altLang="en-US" sz="1100" dirty="0">
                  <a:latin typeface="メイリオ" panose="020B0604030504040204" pitchFamily="50" charset="-128"/>
                  <a:ea typeface="メイリオ" panose="020B0604030504040204" pitchFamily="50" charset="-128"/>
                </a:rPr>
                <a:t>人の雇用を創出した。</a:t>
              </a:r>
              <a:endParaRPr kumimoji="1" lang="en-US" altLang="ja-JP" sz="1100" dirty="0">
                <a:latin typeface="メイリオ" panose="020B0604030504040204" pitchFamily="50" charset="-128"/>
                <a:ea typeface="メイリオ" panose="020B0604030504040204" pitchFamily="50" charset="-128"/>
              </a:endParaRPr>
            </a:p>
          </p:txBody>
        </p:sp>
        <p:sp>
          <p:nvSpPr>
            <p:cNvPr id="24" name="テキスト ボックス 23">
              <a:extLst>
                <a:ext uri="{FF2B5EF4-FFF2-40B4-BE49-F238E27FC236}">
                  <a16:creationId xmlns:a16="http://schemas.microsoft.com/office/drawing/2014/main" id="{EAFF0A6A-1531-44F9-B8E4-156FF7EF5DB7}"/>
                </a:ext>
              </a:extLst>
            </p:cNvPr>
            <p:cNvSpPr txBox="1"/>
            <p:nvPr/>
          </p:nvSpPr>
          <p:spPr>
            <a:xfrm>
              <a:off x="228646" y="2636162"/>
              <a:ext cx="4291595" cy="2391269"/>
            </a:xfrm>
            <a:prstGeom prst="rect">
              <a:avLst/>
            </a:prstGeom>
            <a:noFill/>
          </p:spPr>
          <p:txBody>
            <a:bodyPr wrap="square" rtlCol="0">
              <a:spAutoFit/>
            </a:bodyPr>
            <a:lstStyle/>
            <a:p>
              <a:r>
                <a:rPr kumimoji="1" lang="ja-JP" altLang="en-US" sz="1000" dirty="0">
                  <a:latin typeface="メイリオ" panose="020B0604030504040204" pitchFamily="50" charset="-128"/>
                  <a:ea typeface="メイリオ" panose="020B0604030504040204" pitchFamily="50" charset="-128"/>
                </a:rPr>
                <a:t>〇顧問先の新規事業として企画立案</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土木と一般廃棄物処理業を展開する顧問先企業が、新規事業として一般廃棄物で受け入れる未利用材等木本類の処理残渣を原料にバイオマスペレット燃料を製造、販売する計画を立てた。着手直前になって未利用材が全く入ってこなくなった。隣町で大規模木質バイオマス火力発電所が稼働し、未利用材がそちらに流れたことが原因だった。</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〇支援内容</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・木の代替資材の探索</a:t>
              </a:r>
              <a:endParaRPr kumimoji="1" lang="en-US" altLang="ja-JP" sz="1000" dirty="0">
                <a:latin typeface="メイリオ" panose="020B0604030504040204" pitchFamily="50" charset="-128"/>
                <a:ea typeface="メイリオ" panose="020B0604030504040204" pitchFamily="50" charset="-128"/>
              </a:endParaRPr>
            </a:p>
            <a:p>
              <a:pPr marL="144000"/>
              <a:r>
                <a:rPr kumimoji="1" lang="ja-JP" altLang="en-US" sz="1000" dirty="0">
                  <a:latin typeface="メイリオ" panose="020B0604030504040204" pitchFamily="50" charset="-128"/>
                  <a:ea typeface="メイリオ" panose="020B0604030504040204" pitchFamily="50" charset="-128"/>
                </a:rPr>
                <a:t>木の代わりになるバイオマスを探索、調査研究の結果、農研機構の開発した資源作物のエリアンサスに辿り着いた。</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・プランニング、補助金申請支援</a:t>
              </a:r>
              <a:endParaRPr kumimoji="1" lang="en-US" altLang="ja-JP" sz="1000" dirty="0">
                <a:latin typeface="メイリオ" panose="020B0604030504040204" pitchFamily="50" charset="-128"/>
                <a:ea typeface="メイリオ" panose="020B0604030504040204" pitchFamily="50" charset="-128"/>
              </a:endParaRPr>
            </a:p>
            <a:p>
              <a:pPr marL="144000"/>
              <a:r>
                <a:rPr kumimoji="1" lang="ja-JP" altLang="en-US" sz="1000" dirty="0">
                  <a:latin typeface="メイリオ" panose="020B0604030504040204" pitchFamily="50" charset="-128"/>
                  <a:ea typeface="メイリオ" panose="020B0604030504040204" pitchFamily="50" charset="-128"/>
                </a:rPr>
                <a:t>農研機構の栽培データやプラントメーカーのデーター等を基に事業計画を作成、資金調達の際の金融機関への説明資料、ものづくり補助金等の申請資料に活用した。</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・資源作物の新需要開発</a:t>
              </a:r>
              <a:endParaRPr kumimoji="1" lang="en-US" altLang="ja-JP" sz="1000" dirty="0">
                <a:latin typeface="メイリオ" panose="020B0604030504040204" pitchFamily="50" charset="-128"/>
                <a:ea typeface="メイリオ" panose="020B0604030504040204" pitchFamily="50" charset="-128"/>
              </a:endParaRPr>
            </a:p>
            <a:p>
              <a:pPr marL="144000"/>
              <a:r>
                <a:rPr kumimoji="1" lang="ja-JP" altLang="en-US" sz="1000" dirty="0">
                  <a:latin typeface="メイリオ" panose="020B0604030504040204" pitchFamily="50" charset="-128"/>
                  <a:ea typeface="メイリオ" panose="020B0604030504040204" pitchFamily="50" charset="-128"/>
                </a:rPr>
                <a:t>本事業の収益性を高めるには資源作物の生産面積拡大が有効であるが、ペレット燃料の需要の伸びは限定的である。飼料、敷料等新たな需要の掘り起こしに向け、調査研究を主導している。</a:t>
              </a:r>
              <a:endParaRPr kumimoji="1" lang="en-US" altLang="ja-JP" sz="1000" dirty="0">
                <a:latin typeface="メイリオ" panose="020B0604030504040204" pitchFamily="50" charset="-128"/>
                <a:ea typeface="メイリオ" panose="020B0604030504040204" pitchFamily="50" charset="-128"/>
              </a:endParaRPr>
            </a:p>
          </p:txBody>
        </p:sp>
        <p:sp>
          <p:nvSpPr>
            <p:cNvPr id="25" name="テキスト ボックス 24">
              <a:extLst>
                <a:ext uri="{FF2B5EF4-FFF2-40B4-BE49-F238E27FC236}">
                  <a16:creationId xmlns:a16="http://schemas.microsoft.com/office/drawing/2014/main" id="{2AB4A0AB-04AF-4870-BE1C-03D40724F210}"/>
                </a:ext>
              </a:extLst>
            </p:cNvPr>
            <p:cNvSpPr txBox="1"/>
            <p:nvPr/>
          </p:nvSpPr>
          <p:spPr>
            <a:xfrm>
              <a:off x="4658250" y="2682702"/>
              <a:ext cx="4235583" cy="2455550"/>
            </a:xfrm>
            <a:prstGeom prst="rect">
              <a:avLst/>
            </a:prstGeom>
            <a:noFill/>
          </p:spPr>
          <p:txBody>
            <a:bodyPr wrap="square" rtlCol="0">
              <a:spAutoFit/>
            </a:bodyPr>
            <a:lstStyle/>
            <a:p>
              <a:r>
                <a:rPr kumimoji="1" lang="ja-JP" altLang="en-US" sz="1000" dirty="0">
                  <a:latin typeface="メイリオ" panose="020B0604030504040204" pitchFamily="50" charset="-128"/>
                  <a:ea typeface="メイリオ" panose="020B0604030504040204" pitchFamily="50" charset="-128"/>
                </a:rPr>
                <a:t>〇支援案件の成果</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・環境負荷軽減</a:t>
              </a:r>
              <a:endParaRPr kumimoji="1" lang="en-US" altLang="ja-JP" sz="1000" dirty="0">
                <a:latin typeface="メイリオ" panose="020B0604030504040204" pitchFamily="50" charset="-128"/>
                <a:ea typeface="メイリオ" panose="020B0604030504040204" pitchFamily="50" charset="-128"/>
              </a:endParaRPr>
            </a:p>
            <a:p>
              <a:pPr marL="144000"/>
              <a:r>
                <a:rPr kumimoji="1" lang="ja-JP" altLang="en-US" sz="1000" dirty="0">
                  <a:latin typeface="メイリオ" panose="020B0604030504040204" pitchFamily="50" charset="-128"/>
                  <a:ea typeface="メイリオ" panose="020B0604030504040204" pitchFamily="50" charset="-128"/>
                </a:rPr>
                <a:t>ペレットの供給先では、ボイラー燃料を灯油からバイオマスペレットに変更したことにより、年間</a:t>
              </a:r>
              <a:r>
                <a:rPr kumimoji="1" lang="en-US" altLang="ja-JP" sz="1000" dirty="0">
                  <a:latin typeface="メイリオ" panose="020B0604030504040204" pitchFamily="50" charset="-128"/>
                  <a:ea typeface="メイリオ" panose="020B0604030504040204" pitchFamily="50" charset="-128"/>
                </a:rPr>
                <a:t>1,000</a:t>
              </a:r>
              <a:r>
                <a:rPr kumimoji="1" lang="ja-JP" altLang="en-US" sz="1000" dirty="0">
                  <a:latin typeface="メイリオ" panose="020B0604030504040204" pitchFamily="50" charset="-128"/>
                  <a:ea typeface="メイリオ" panose="020B0604030504040204" pitchFamily="50" charset="-128"/>
                </a:rPr>
                <a:t>キロリットルの灯油の削減となった。</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・耕作放棄地の解消</a:t>
              </a:r>
              <a:endParaRPr kumimoji="1" lang="en-US" altLang="ja-JP" sz="1000" dirty="0">
                <a:latin typeface="メイリオ" panose="020B0604030504040204" pitchFamily="50" charset="-128"/>
                <a:ea typeface="メイリオ" panose="020B0604030504040204" pitchFamily="50" charset="-128"/>
              </a:endParaRPr>
            </a:p>
            <a:p>
              <a:pPr marL="144000"/>
              <a:r>
                <a:rPr kumimoji="1" lang="ja-JP" altLang="en-US" sz="1000" dirty="0">
                  <a:latin typeface="メイリオ" panose="020B0604030504040204" pitchFamily="50" charset="-128"/>
                  <a:ea typeface="メイリオ" panose="020B0604030504040204" pitchFamily="50" charset="-128"/>
                </a:rPr>
                <a:t>エリアンサスは雨水だけで生育し、生育条件にも緩慢なため条件不利農地での栽培が可能であり、支援先企業では、これまで、エリアンサスの栽培を、自治体から斡旋を受けた耕作放棄地のみで行っており、その面積は８ｈａになる。</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・雇用の創出</a:t>
              </a:r>
              <a:endParaRPr kumimoji="1" lang="en-US" altLang="ja-JP" sz="1000" dirty="0">
                <a:latin typeface="メイリオ" panose="020B0604030504040204" pitchFamily="50" charset="-128"/>
                <a:ea typeface="メイリオ" panose="020B0604030504040204" pitchFamily="50" charset="-128"/>
              </a:endParaRPr>
            </a:p>
            <a:p>
              <a:pPr marL="144000"/>
              <a:r>
                <a:rPr kumimoji="1" lang="ja-JP" altLang="en-US" sz="1000" dirty="0">
                  <a:latin typeface="メイリオ" panose="020B0604030504040204" pitchFamily="50" charset="-128"/>
                  <a:ea typeface="メイリオ" panose="020B0604030504040204" pitchFamily="50" charset="-128"/>
                </a:rPr>
                <a:t>エリアンサスの生産等で</a:t>
              </a:r>
              <a:r>
                <a:rPr kumimoji="1" lang="en-US" altLang="ja-JP" sz="1000" dirty="0">
                  <a:latin typeface="メイリオ" panose="020B0604030504040204" pitchFamily="50" charset="-128"/>
                  <a:ea typeface="メイリオ" panose="020B0604030504040204" pitchFamily="50" charset="-128"/>
                </a:rPr>
                <a:t>0.5</a:t>
              </a:r>
              <a:r>
                <a:rPr kumimoji="1" lang="ja-JP" altLang="en-US" sz="1000" dirty="0">
                  <a:latin typeface="メイリオ" panose="020B0604030504040204" pitchFamily="50" charset="-128"/>
                  <a:ea typeface="メイリオ" panose="020B0604030504040204" pitchFamily="50" charset="-128"/>
                </a:rPr>
                <a:t>人、ペレットの製造で</a:t>
              </a:r>
              <a:r>
                <a:rPr kumimoji="1" lang="en-US" altLang="ja-JP" sz="1000" dirty="0">
                  <a:latin typeface="メイリオ" panose="020B0604030504040204" pitchFamily="50" charset="-128"/>
                  <a:ea typeface="メイリオ" panose="020B0604030504040204" pitchFamily="50" charset="-128"/>
                </a:rPr>
                <a:t>1</a:t>
              </a:r>
              <a:r>
                <a:rPr kumimoji="1" lang="ja-JP" altLang="en-US" sz="1000" dirty="0">
                  <a:latin typeface="メイリオ" panose="020B0604030504040204" pitchFamily="50" charset="-128"/>
                  <a:ea typeface="メイリオ" panose="020B0604030504040204" pitchFamily="50" charset="-128"/>
                </a:rPr>
                <a:t>人の新たな雇用を生み出した。</a:t>
              </a:r>
              <a:endParaRPr kumimoji="1" lang="en-US" altLang="ja-JP" sz="1000" dirty="0">
                <a:latin typeface="メイリオ" panose="020B0604030504040204" pitchFamily="50" charset="-128"/>
                <a:ea typeface="メイリオ" panose="020B0604030504040204" pitchFamily="50" charset="-128"/>
              </a:endParaRPr>
            </a:p>
            <a:p>
              <a:r>
                <a:rPr kumimoji="1" lang="ja-JP" altLang="en-US" sz="1000" dirty="0">
                  <a:latin typeface="メイリオ" panose="020B0604030504040204" pitchFamily="50" charset="-128"/>
                  <a:ea typeface="メイリオ" panose="020B0604030504040204" pitchFamily="50" charset="-128"/>
                </a:rPr>
                <a:t>・貢献利益までもう一歩</a:t>
              </a:r>
              <a:endParaRPr kumimoji="1" lang="en-US" altLang="ja-JP" sz="1000" dirty="0">
                <a:latin typeface="メイリオ" panose="020B0604030504040204" pitchFamily="50" charset="-128"/>
                <a:ea typeface="メイリオ" panose="020B0604030504040204" pitchFamily="50" charset="-128"/>
              </a:endParaRPr>
            </a:p>
            <a:p>
              <a:pPr marL="144000"/>
              <a:r>
                <a:rPr kumimoji="1" lang="ja-JP" altLang="en-US" sz="1000" dirty="0">
                  <a:latin typeface="メイリオ" panose="020B0604030504040204" pitchFamily="50" charset="-128"/>
                  <a:ea typeface="メイリオ" panose="020B0604030504040204" pitchFamily="50" charset="-128"/>
                </a:rPr>
                <a:t>現在、生産設備の稼働率が</a:t>
              </a:r>
              <a:r>
                <a:rPr kumimoji="1" lang="en-US" altLang="ja-JP" sz="1000" dirty="0">
                  <a:latin typeface="メイリオ" panose="020B0604030504040204" pitchFamily="50" charset="-128"/>
                  <a:ea typeface="メイリオ" panose="020B0604030504040204" pitchFamily="50" charset="-128"/>
                </a:rPr>
                <a:t>50</a:t>
              </a:r>
              <a:r>
                <a:rPr kumimoji="1" lang="ja-JP" altLang="en-US" sz="1000" dirty="0">
                  <a:latin typeface="メイリオ" panose="020B0604030504040204" pitchFamily="50" charset="-128"/>
                  <a:ea typeface="メイリオ" panose="020B0604030504040204" pitchFamily="50" charset="-128"/>
                </a:rPr>
                <a:t>％の状態で、直接費を賄うことができている。バイオマスボイラーの導入を検討しているところからの問合せもきており、今後収益性の確保が見込まれる。</a:t>
              </a:r>
              <a:endParaRPr kumimoji="1" lang="en-US" altLang="ja-JP" sz="1000" dirty="0">
                <a:latin typeface="メイリオ" panose="020B0604030504040204" pitchFamily="50" charset="-128"/>
                <a:ea typeface="メイリオ" panose="020B0604030504040204" pitchFamily="50" charset="-128"/>
              </a:endParaRPr>
            </a:p>
            <a:p>
              <a:endParaRPr kumimoji="1" lang="en-US" altLang="ja-JP" sz="1000" dirty="0">
                <a:latin typeface="メイリオ" panose="020B0604030504040204" pitchFamily="50" charset="-128"/>
                <a:ea typeface="メイリオ" panose="020B0604030504040204" pitchFamily="50" charset="-128"/>
              </a:endParaRPr>
            </a:p>
            <a:p>
              <a:endParaRPr kumimoji="1" lang="en-US" altLang="ja-JP" sz="500" dirty="0">
                <a:latin typeface="メイリオ" panose="020B0604030504040204" pitchFamily="50" charset="-128"/>
                <a:ea typeface="メイリオ" panose="020B0604030504040204" pitchFamily="50" charset="-128"/>
              </a:endParaRPr>
            </a:p>
          </p:txBody>
        </p:sp>
      </p:grpSp>
      <p:sp>
        <p:nvSpPr>
          <p:cNvPr id="5" name="正方形/長方形 4">
            <a:extLst>
              <a:ext uri="{FF2B5EF4-FFF2-40B4-BE49-F238E27FC236}">
                <a16:creationId xmlns:a16="http://schemas.microsoft.com/office/drawing/2014/main" id="{12BE7DA8-07E8-4C61-BBD3-44E066A32B14}"/>
              </a:ext>
            </a:extLst>
          </p:cNvPr>
          <p:cNvSpPr/>
          <p:nvPr/>
        </p:nvSpPr>
        <p:spPr>
          <a:xfrm>
            <a:off x="4566574" y="6280209"/>
            <a:ext cx="4572000" cy="400110"/>
          </a:xfrm>
          <a:prstGeom prst="rect">
            <a:avLst/>
          </a:prstGeom>
        </p:spPr>
        <p:txBody>
          <a:bodyPr>
            <a:spAutoFit/>
          </a:bodyPr>
          <a:lstStyle/>
          <a:p>
            <a:r>
              <a:rPr kumimoji="1" lang="ja-JP" altLang="en-US" sz="1000" dirty="0">
                <a:solidFill>
                  <a:srgbClr val="FF0000"/>
                </a:solidFill>
                <a:latin typeface="Meiryo UI" panose="020B0604030504040204" pitchFamily="50" charset="-128"/>
                <a:ea typeface="Meiryo UI" panose="020B0604030504040204" pitchFamily="50" charset="-128"/>
              </a:rPr>
              <a:t>個人情報保護の観点から、あらかじめ本人の同意を得ていない場合は、記載情報に注意してください。</a:t>
            </a:r>
          </a:p>
        </p:txBody>
      </p:sp>
      <p:pic>
        <p:nvPicPr>
          <p:cNvPr id="7" name="図 6">
            <a:extLst>
              <a:ext uri="{FF2B5EF4-FFF2-40B4-BE49-F238E27FC236}">
                <a16:creationId xmlns:a16="http://schemas.microsoft.com/office/drawing/2014/main" id="{BFB7D2A7-F412-A57A-71E4-F7FAA7F44799}"/>
              </a:ext>
            </a:extLst>
          </p:cNvPr>
          <p:cNvPicPr>
            <a:picLocks noChangeAspect="1"/>
          </p:cNvPicPr>
          <p:nvPr/>
        </p:nvPicPr>
        <p:blipFill>
          <a:blip r:embed="rId2"/>
          <a:stretch>
            <a:fillRect/>
          </a:stretch>
        </p:blipFill>
        <p:spPr>
          <a:xfrm>
            <a:off x="115409" y="4832042"/>
            <a:ext cx="3504454" cy="1791870"/>
          </a:xfrm>
          <a:prstGeom prst="rect">
            <a:avLst/>
          </a:prstGeom>
        </p:spPr>
      </p:pic>
    </p:spTree>
    <p:extLst>
      <p:ext uri="{BB962C8B-B14F-4D97-AF65-F5344CB8AC3E}">
        <p14:creationId xmlns:p14="http://schemas.microsoft.com/office/powerpoint/2010/main" val="39625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a:extLst>
              <a:ext uri="{FF2B5EF4-FFF2-40B4-BE49-F238E27FC236}">
                <a16:creationId xmlns:a16="http://schemas.microsoft.com/office/drawing/2014/main" id="{26FC5AA9-E2F4-402F-91AB-D7E609132E14}"/>
              </a:ext>
            </a:extLst>
          </p:cNvPr>
          <p:cNvGrpSpPr/>
          <p:nvPr/>
        </p:nvGrpSpPr>
        <p:grpSpPr>
          <a:xfrm>
            <a:off x="0" y="0"/>
            <a:ext cx="9143999" cy="6858000"/>
            <a:chOff x="138023" y="990599"/>
            <a:chExt cx="8885207" cy="5729377"/>
          </a:xfrm>
        </p:grpSpPr>
        <p:sp>
          <p:nvSpPr>
            <p:cNvPr id="13" name="正方形/長方形 12">
              <a:extLst>
                <a:ext uri="{FF2B5EF4-FFF2-40B4-BE49-F238E27FC236}">
                  <a16:creationId xmlns:a16="http://schemas.microsoft.com/office/drawing/2014/main" id="{F81F7C82-9653-4B2F-B1A2-E55E4132DE2A}"/>
                </a:ext>
              </a:extLst>
            </p:cNvPr>
            <p:cNvSpPr/>
            <p:nvPr/>
          </p:nvSpPr>
          <p:spPr>
            <a:xfrm>
              <a:off x="138023" y="990599"/>
              <a:ext cx="8885207" cy="5729377"/>
            </a:xfrm>
            <a:prstGeom prst="rect">
              <a:avLst/>
            </a:prstGeom>
            <a:no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4" name="正方形/長方形 13">
              <a:extLst>
                <a:ext uri="{FF2B5EF4-FFF2-40B4-BE49-F238E27FC236}">
                  <a16:creationId xmlns:a16="http://schemas.microsoft.com/office/drawing/2014/main" id="{B71B6272-9578-4AD7-94D3-0911E9915BF7}"/>
                </a:ext>
              </a:extLst>
            </p:cNvPr>
            <p:cNvSpPr/>
            <p:nvPr/>
          </p:nvSpPr>
          <p:spPr>
            <a:xfrm>
              <a:off x="7470474" y="1007851"/>
              <a:ext cx="1544129" cy="26161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氏名</a:t>
              </a:r>
            </a:p>
          </p:txBody>
        </p:sp>
        <p:sp>
          <p:nvSpPr>
            <p:cNvPr id="17" name="正方形/長方形 16">
              <a:extLst>
                <a:ext uri="{FF2B5EF4-FFF2-40B4-BE49-F238E27FC236}">
                  <a16:creationId xmlns:a16="http://schemas.microsoft.com/office/drawing/2014/main" id="{9236B8FA-D80E-4C49-9C16-67614A030609}"/>
                </a:ext>
              </a:extLst>
            </p:cNvPr>
            <p:cNvSpPr/>
            <p:nvPr/>
          </p:nvSpPr>
          <p:spPr>
            <a:xfrm>
              <a:off x="146649" y="999193"/>
              <a:ext cx="1544128" cy="26161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tx1">
                      <a:lumMod val="95000"/>
                      <a:lumOff val="5000"/>
                    </a:schemeClr>
                  </a:solidFill>
                  <a:latin typeface="メイリオ" panose="020B0604030504040204" pitchFamily="50" charset="-128"/>
                  <a:ea typeface="メイリオ" panose="020B0604030504040204" pitchFamily="50" charset="-128"/>
                </a:rPr>
                <a:t>支援実績シート</a:t>
              </a:r>
              <a:r>
                <a:rPr kumimoji="1" lang="en-US" altLang="ja-JP" sz="1100" b="1" dirty="0">
                  <a:solidFill>
                    <a:schemeClr val="tx1">
                      <a:lumMod val="95000"/>
                      <a:lumOff val="5000"/>
                    </a:schemeClr>
                  </a:solidFill>
                  <a:latin typeface="メイリオ" panose="020B0604030504040204" pitchFamily="50" charset="-128"/>
                  <a:ea typeface="メイリオ" panose="020B0604030504040204" pitchFamily="50" charset="-128"/>
                </a:rPr>
                <a:t>(</a:t>
              </a:r>
              <a:r>
                <a:rPr kumimoji="1" lang="ja-JP" altLang="en-US" sz="1100" b="1" dirty="0">
                  <a:solidFill>
                    <a:schemeClr val="tx1">
                      <a:lumMod val="95000"/>
                      <a:lumOff val="5000"/>
                    </a:schemeClr>
                  </a:solidFill>
                  <a:latin typeface="メイリオ" panose="020B0604030504040204" pitchFamily="50" charset="-128"/>
                  <a:ea typeface="メイリオ" panose="020B0604030504040204" pitchFamily="50" charset="-128"/>
                </a:rPr>
                <a:t>中央</a:t>
              </a:r>
              <a:r>
                <a:rPr kumimoji="1" lang="en-US" altLang="ja-JP" sz="1100" b="1" dirty="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1100" b="1"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1" name="正方形/長方形 20">
              <a:extLst>
                <a:ext uri="{FF2B5EF4-FFF2-40B4-BE49-F238E27FC236}">
                  <a16:creationId xmlns:a16="http://schemas.microsoft.com/office/drawing/2014/main" id="{C6E53F1A-1CC6-447A-886B-E7002F6D7DA6}"/>
                </a:ext>
              </a:extLst>
            </p:cNvPr>
            <p:cNvSpPr/>
            <p:nvPr/>
          </p:nvSpPr>
          <p:spPr>
            <a:xfrm>
              <a:off x="1708044" y="1006845"/>
              <a:ext cx="5762430" cy="2616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支援案件名</a:t>
              </a:r>
            </a:p>
          </p:txBody>
        </p:sp>
        <p:cxnSp>
          <p:nvCxnSpPr>
            <p:cNvPr id="16" name="直線コネクタ 15">
              <a:extLst>
                <a:ext uri="{FF2B5EF4-FFF2-40B4-BE49-F238E27FC236}">
                  <a16:creationId xmlns:a16="http://schemas.microsoft.com/office/drawing/2014/main" id="{BB22B3DD-B89A-4FFA-BFB7-AACFA445A7C0}"/>
                </a:ext>
              </a:extLst>
            </p:cNvPr>
            <p:cNvCxnSpPr>
              <a:cxnSpLocks/>
            </p:cNvCxnSpPr>
            <p:nvPr/>
          </p:nvCxnSpPr>
          <p:spPr>
            <a:xfrm>
              <a:off x="146649" y="1269429"/>
              <a:ext cx="8876581" cy="0"/>
            </a:xfrm>
            <a:prstGeom prst="line">
              <a:avLst/>
            </a:prstGeom>
            <a:ln w="28575">
              <a:solidFill>
                <a:schemeClr val="accent2">
                  <a:lumMod val="60000"/>
                  <a:lumOff val="40000"/>
                </a:schemeClr>
              </a:solidFill>
              <a:prstDash val="solid"/>
            </a:ln>
          </p:spPr>
          <p:style>
            <a:lnRef idx="1">
              <a:schemeClr val="accent1"/>
            </a:lnRef>
            <a:fillRef idx="0">
              <a:schemeClr val="accent1"/>
            </a:fillRef>
            <a:effectRef idx="0">
              <a:schemeClr val="accent1"/>
            </a:effectRef>
            <a:fontRef idx="minor">
              <a:schemeClr val="tx1"/>
            </a:fontRef>
          </p:style>
        </p:cxnSp>
        <p:sp>
          <p:nvSpPr>
            <p:cNvPr id="19" name="四角形: 角を丸くする 18">
              <a:extLst>
                <a:ext uri="{FF2B5EF4-FFF2-40B4-BE49-F238E27FC236}">
                  <a16:creationId xmlns:a16="http://schemas.microsoft.com/office/drawing/2014/main" id="{CAD0E96C-5EF0-424E-92BA-454D72C8DC0D}"/>
                </a:ext>
              </a:extLst>
            </p:cNvPr>
            <p:cNvSpPr/>
            <p:nvPr/>
          </p:nvSpPr>
          <p:spPr>
            <a:xfrm>
              <a:off x="241540" y="1578632"/>
              <a:ext cx="8652294" cy="724615"/>
            </a:xfrm>
            <a:prstGeom prst="roundRect">
              <a:avLst>
                <a:gd name="adj" fmla="val 5953"/>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en-US" altLang="ja-JP" sz="1100" dirty="0">
                <a:solidFill>
                  <a:schemeClr val="tx1">
                    <a:lumMod val="95000"/>
                    <a:lumOff val="5000"/>
                  </a:schemeClr>
                </a:solidFill>
                <a:latin typeface="メイリオ" panose="020B0604030504040204" pitchFamily="50" charset="-128"/>
                <a:ea typeface="メイリオ" panose="020B0604030504040204" pitchFamily="50" charset="-128"/>
              </a:endParaRPr>
            </a:p>
            <a:p>
              <a:r>
                <a:rPr kumimoji="1" lang="ja-JP" altLang="en-US" sz="1100" dirty="0">
                  <a:solidFill>
                    <a:schemeClr val="tx1">
                      <a:lumMod val="95000"/>
                      <a:lumOff val="5000"/>
                    </a:schemeClr>
                  </a:solidFill>
                  <a:latin typeface="メイリオ" panose="020B0604030504040204" pitchFamily="50" charset="-128"/>
                  <a:ea typeface="メイリオ" panose="020B0604030504040204" pitchFamily="50" charset="-128"/>
                </a:rPr>
                <a:t>○</a:t>
              </a:r>
              <a:endParaRPr kumimoji="1" lang="ja-JP" altLang="en-US" sz="900" dirty="0">
                <a:solidFill>
                  <a:schemeClr val="tx1">
                    <a:lumMod val="95000"/>
                    <a:lumOff val="5000"/>
                  </a:schemeClr>
                </a:solidFill>
                <a:latin typeface="メイリオ" panose="020B0604030504040204" pitchFamily="50" charset="-128"/>
                <a:ea typeface="メイリオ" panose="020B0604030504040204" pitchFamily="50" charset="-128"/>
              </a:endParaRPr>
            </a:p>
          </p:txBody>
        </p:sp>
        <p:sp>
          <p:nvSpPr>
            <p:cNvPr id="22" name="テキスト ボックス 21">
              <a:extLst>
                <a:ext uri="{FF2B5EF4-FFF2-40B4-BE49-F238E27FC236}">
                  <a16:creationId xmlns:a16="http://schemas.microsoft.com/office/drawing/2014/main" id="{B3BEB2D6-3D46-464E-B611-F91FEA1225C9}"/>
                </a:ext>
              </a:extLst>
            </p:cNvPr>
            <p:cNvSpPr txBox="1"/>
            <p:nvPr/>
          </p:nvSpPr>
          <p:spPr>
            <a:xfrm>
              <a:off x="250166" y="1319104"/>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支援案件（経験）概要</a:t>
              </a:r>
            </a:p>
          </p:txBody>
        </p:sp>
        <p:sp>
          <p:nvSpPr>
            <p:cNvPr id="2" name="正方形/長方形 1">
              <a:extLst>
                <a:ext uri="{FF2B5EF4-FFF2-40B4-BE49-F238E27FC236}">
                  <a16:creationId xmlns:a16="http://schemas.microsoft.com/office/drawing/2014/main" id="{6C2CBDBE-83D1-4573-A86E-F801F077FFCE}"/>
                </a:ext>
              </a:extLst>
            </p:cNvPr>
            <p:cNvSpPr/>
            <p:nvPr/>
          </p:nvSpPr>
          <p:spPr>
            <a:xfrm>
              <a:off x="241540" y="2612418"/>
              <a:ext cx="4278702" cy="399403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18" name="正方形/長方形 17">
              <a:extLst>
                <a:ext uri="{FF2B5EF4-FFF2-40B4-BE49-F238E27FC236}">
                  <a16:creationId xmlns:a16="http://schemas.microsoft.com/office/drawing/2014/main" id="{286746D9-A374-4445-A748-F3DA7E191C09}"/>
                </a:ext>
              </a:extLst>
            </p:cNvPr>
            <p:cNvSpPr/>
            <p:nvPr/>
          </p:nvSpPr>
          <p:spPr>
            <a:xfrm>
              <a:off x="4632385" y="2612418"/>
              <a:ext cx="4278702" cy="399403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メイリオ" panose="020B0604030504040204" pitchFamily="50" charset="-128"/>
                <a:ea typeface="メイリオ" panose="020B0604030504040204" pitchFamily="50" charset="-128"/>
              </a:endParaRPr>
            </a:p>
          </p:txBody>
        </p:sp>
        <p:sp>
          <p:nvSpPr>
            <p:cNvPr id="20" name="テキスト ボックス 19">
              <a:extLst>
                <a:ext uri="{FF2B5EF4-FFF2-40B4-BE49-F238E27FC236}">
                  <a16:creationId xmlns:a16="http://schemas.microsoft.com/office/drawing/2014/main" id="{5BF3B1BD-B76F-429F-80CE-438F05D49DED}"/>
                </a:ext>
              </a:extLst>
            </p:cNvPr>
            <p:cNvSpPr txBox="1"/>
            <p:nvPr/>
          </p:nvSpPr>
          <p:spPr>
            <a:xfrm>
              <a:off x="250166" y="2360979"/>
              <a:ext cx="1487853"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支援状況（経験内容）</a:t>
              </a:r>
            </a:p>
          </p:txBody>
        </p:sp>
        <p:sp>
          <p:nvSpPr>
            <p:cNvPr id="23" name="テキスト ボックス 22">
              <a:extLst>
                <a:ext uri="{FF2B5EF4-FFF2-40B4-BE49-F238E27FC236}">
                  <a16:creationId xmlns:a16="http://schemas.microsoft.com/office/drawing/2014/main" id="{C6780844-7428-46BB-8B97-26018333793E}"/>
                </a:ext>
              </a:extLst>
            </p:cNvPr>
            <p:cNvSpPr txBox="1"/>
            <p:nvPr/>
          </p:nvSpPr>
          <p:spPr>
            <a:xfrm>
              <a:off x="4632385" y="2360979"/>
              <a:ext cx="441122" cy="212129"/>
            </a:xfrm>
            <a:prstGeom prst="rect">
              <a:avLst/>
            </a:prstGeom>
            <a:noFill/>
          </p:spPr>
          <p:txBody>
            <a:bodyPr wrap="none" rtlCol="0">
              <a:spAutoFit/>
            </a:bodyPr>
            <a:lstStyle/>
            <a:p>
              <a:r>
                <a:rPr kumimoji="1" lang="ja-JP" altLang="en-US" sz="1050" dirty="0">
                  <a:solidFill>
                    <a:schemeClr val="tx1">
                      <a:lumMod val="95000"/>
                      <a:lumOff val="5000"/>
                    </a:schemeClr>
                  </a:solidFill>
                  <a:latin typeface="メイリオ" panose="020B0604030504040204" pitchFamily="50" charset="-128"/>
                  <a:ea typeface="メイリオ" panose="020B0604030504040204" pitchFamily="50" charset="-128"/>
                </a:rPr>
                <a:t>結果</a:t>
              </a:r>
            </a:p>
          </p:txBody>
        </p:sp>
      </p:grpSp>
    </p:spTree>
    <p:extLst>
      <p:ext uri="{BB962C8B-B14F-4D97-AF65-F5344CB8AC3E}">
        <p14:creationId xmlns:p14="http://schemas.microsoft.com/office/powerpoint/2010/main" val="215265076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1559</TotalTime>
  <Words>555</Words>
  <Application>Microsoft Office PowerPoint</Application>
  <PresentationFormat>画面に合わせる (4:3)</PresentationFormat>
  <Paragraphs>43</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メイリオ</vt:lpstr>
      <vt:lpstr>游ゴシック</vt:lpstr>
      <vt:lpstr>Arial</vt:lpstr>
      <vt:lpstr>Calibri</vt:lpstr>
      <vt:lpstr>Calibri Light</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パソナ農援隊</dc:creator>
  <cp:lastModifiedBy>関 悟</cp:lastModifiedBy>
  <cp:revision>162</cp:revision>
  <cp:lastPrinted>2019-04-22T07:18:27Z</cp:lastPrinted>
  <dcterms:created xsi:type="dcterms:W3CDTF">2019-04-21T21:44:16Z</dcterms:created>
  <dcterms:modified xsi:type="dcterms:W3CDTF">2022-09-03T02:11:07Z</dcterms:modified>
</cp:coreProperties>
</file>